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9"/>
          <p:cNvGrpSpPr/>
          <p:nvPr/>
        </p:nvGrpSpPr>
        <p:grpSpPr>
          <a:xfrm>
            <a:off x="415924" y="0"/>
            <a:ext cx="8480427" cy="6858001"/>
            <a:chOff x="165018" y="0"/>
            <a:chExt cx="8480425" cy="6858000"/>
          </a:xfrm>
        </p:grpSpPr>
        <p:sp>
          <p:nvSpPr>
            <p:cNvPr id="20" name="Shape 20"/>
            <p:cNvSpPr/>
            <p:nvPr/>
          </p:nvSpPr>
          <p:spPr>
            <a:xfrm>
              <a:off x="206293" y="3124200"/>
              <a:ext cx="2667001" cy="3200401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1" name="Shape 21"/>
            <p:cNvSpPr/>
            <p:nvPr/>
          </p:nvSpPr>
          <p:spPr>
            <a:xfrm>
              <a:off x="206293" y="914400"/>
              <a:ext cx="2667001" cy="2209800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2" name="Shape 22"/>
            <p:cNvSpPr/>
            <p:nvPr/>
          </p:nvSpPr>
          <p:spPr>
            <a:xfrm>
              <a:off x="1501693" y="3124200"/>
              <a:ext cx="1589" cy="320040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" name="Shape 23"/>
            <p:cNvSpPr/>
            <p:nvPr/>
          </p:nvSpPr>
          <p:spPr>
            <a:xfrm>
              <a:off x="206293" y="4724400"/>
              <a:ext cx="2667001" cy="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" name="Shape 24"/>
            <p:cNvSpPr/>
            <p:nvPr/>
          </p:nvSpPr>
          <p:spPr>
            <a:xfrm>
              <a:off x="587293" y="1828799"/>
              <a:ext cx="1981201" cy="10179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3200"/>
              </a:pPr>
              <a:r>
                <a:t>5%</a:t>
              </a:r>
            </a:p>
            <a:p>
              <a:pPr algn="ctr">
                <a:defRPr sz="3200"/>
              </a:pPr>
              <a:r>
                <a:t>Royalties</a:t>
              </a:r>
            </a:p>
          </p:txBody>
        </p:sp>
        <p:sp>
          <p:nvSpPr>
            <p:cNvPr id="25" name="Shape 25"/>
            <p:cNvSpPr/>
            <p:nvPr/>
          </p:nvSpPr>
          <p:spPr>
            <a:xfrm>
              <a:off x="165018" y="5029199"/>
              <a:ext cx="1412876" cy="8992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Personal Use</a:t>
              </a:r>
            </a:p>
            <a:p>
              <a:pPr algn="ctr">
                <a:defRPr b="1" sz="1600"/>
              </a:pPr>
              <a:r>
                <a:t>400 VP</a:t>
              </a:r>
            </a:p>
            <a:p>
              <a:pPr algn="ctr">
                <a:defRPr sz="1200"/>
              </a:pPr>
              <a:r>
                <a:t>(Use all the products)</a:t>
              </a:r>
            </a:p>
          </p:txBody>
        </p:sp>
        <p:sp>
          <p:nvSpPr>
            <p:cNvPr id="26" name="Shape 26"/>
            <p:cNvSpPr/>
            <p:nvPr/>
          </p:nvSpPr>
          <p:spPr>
            <a:xfrm>
              <a:off x="1425493" y="5041899"/>
              <a:ext cx="1447801" cy="11278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New Customers</a:t>
              </a:r>
            </a:p>
            <a:p>
              <a:pPr algn="ctr">
                <a:defRPr b="1" sz="1600"/>
              </a:pPr>
              <a:r>
                <a:t>800 VP</a:t>
              </a:r>
            </a:p>
            <a:p>
              <a:pPr algn="ctr">
                <a:defRPr sz="1200"/>
              </a:pPr>
              <a:r>
                <a:t>(2 new customers per week)</a:t>
              </a:r>
            </a:p>
          </p:txBody>
        </p:sp>
        <p:sp>
          <p:nvSpPr>
            <p:cNvPr id="27" name="Shape 27"/>
            <p:cNvSpPr/>
            <p:nvPr/>
          </p:nvSpPr>
          <p:spPr>
            <a:xfrm>
              <a:off x="206293" y="3352800"/>
              <a:ext cx="1371601" cy="14834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Repeat Customers</a:t>
              </a:r>
            </a:p>
            <a:p>
              <a:pPr algn="ctr">
                <a:defRPr b="1" sz="1600"/>
              </a:pPr>
              <a:r>
                <a:t>800 VP</a:t>
              </a:r>
            </a:p>
            <a:p>
              <a:pPr algn="ctr">
                <a:defRPr sz="1200"/>
              </a:pPr>
              <a:r>
                <a:t>(2 existing customers per week)</a:t>
              </a:r>
            </a:p>
          </p:txBody>
        </p:sp>
        <p:sp>
          <p:nvSpPr>
            <p:cNvPr id="28" name="Shape 28"/>
            <p:cNvSpPr/>
            <p:nvPr/>
          </p:nvSpPr>
          <p:spPr>
            <a:xfrm>
              <a:off x="1425493" y="3257550"/>
              <a:ext cx="1447801" cy="12277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New Distributors &amp; Wholesale Distributors</a:t>
              </a:r>
            </a:p>
            <a:p>
              <a:pPr algn="ctr">
                <a:defRPr b="1" sz="1600"/>
              </a:pPr>
              <a:r>
                <a:t>500 VP</a:t>
              </a:r>
            </a:p>
          </p:txBody>
        </p:sp>
        <p:sp>
          <p:nvSpPr>
            <p:cNvPr id="29" name="Shape 29"/>
            <p:cNvSpPr/>
            <p:nvPr/>
          </p:nvSpPr>
          <p:spPr>
            <a:xfrm>
              <a:off x="206293" y="228599"/>
              <a:ext cx="3664407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/>
              <a:r>
                <a:t>Retail House = 2500 VP Per Month</a:t>
              </a:r>
            </a:p>
          </p:txBody>
        </p:sp>
        <p:sp>
          <p:nvSpPr>
            <p:cNvPr id="30" name="Shape 30"/>
            <p:cNvSpPr/>
            <p:nvPr/>
          </p:nvSpPr>
          <p:spPr>
            <a:xfrm flipH="1">
              <a:off x="4321093" y="0"/>
              <a:ext cx="1" cy="685800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" name="Shape 31"/>
            <p:cNvSpPr/>
            <p:nvPr/>
          </p:nvSpPr>
          <p:spPr>
            <a:xfrm>
              <a:off x="4778293" y="228599"/>
              <a:ext cx="3822701" cy="617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/>
              <a:r>
                <a:t>How Much Are You Doing? = </a:t>
              </a:r>
            </a:p>
            <a:p>
              <a:pPr algn="ctr"/>
              <a:r>
                <a:t>…….. VP Per Month</a:t>
              </a:r>
            </a:p>
          </p:txBody>
        </p:sp>
        <p:sp>
          <p:nvSpPr>
            <p:cNvPr id="32" name="Shape 32"/>
            <p:cNvSpPr/>
            <p:nvPr/>
          </p:nvSpPr>
          <p:spPr>
            <a:xfrm>
              <a:off x="2873293" y="4876800"/>
              <a:ext cx="1219201" cy="1447800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3" name="Shape 33"/>
            <p:cNvSpPr/>
            <p:nvPr/>
          </p:nvSpPr>
          <p:spPr>
            <a:xfrm>
              <a:off x="2873293" y="3810000"/>
              <a:ext cx="1219201" cy="1066800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4" name="Shape 34"/>
            <p:cNvSpPr/>
            <p:nvPr/>
          </p:nvSpPr>
          <p:spPr>
            <a:xfrm>
              <a:off x="2981243" y="4495800"/>
              <a:ext cx="955586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/>
              <a:r>
                <a:t>Sponsor</a:t>
              </a:r>
            </a:p>
          </p:txBody>
        </p:sp>
        <p:sp>
          <p:nvSpPr>
            <p:cNvPr id="35" name="Shape 35"/>
            <p:cNvSpPr/>
            <p:nvPr/>
          </p:nvSpPr>
          <p:spPr>
            <a:xfrm>
              <a:off x="2797093" y="4984750"/>
              <a:ext cx="1387476" cy="7976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200"/>
              </a:pPr>
              <a:r>
                <a:t>1000 – 4000 VP</a:t>
              </a:r>
            </a:p>
            <a:p>
              <a:pPr algn="ctr">
                <a:defRPr b="1" sz="1200"/>
              </a:pPr>
              <a:r>
                <a:t>Extra volume not </a:t>
              </a:r>
            </a:p>
            <a:p>
              <a:pPr algn="ctr">
                <a:defRPr b="1" sz="1200"/>
              </a:pPr>
              <a:r>
                <a:t>Counted towards</a:t>
              </a:r>
            </a:p>
            <a:p>
              <a:pPr algn="ctr">
                <a:defRPr b="1" sz="1200"/>
              </a:pPr>
              <a:r>
                <a:t>2500 VP</a:t>
              </a:r>
            </a:p>
          </p:txBody>
        </p:sp>
        <p:sp>
          <p:nvSpPr>
            <p:cNvPr id="36" name="Shape 36"/>
            <p:cNvSpPr/>
            <p:nvPr/>
          </p:nvSpPr>
          <p:spPr>
            <a:xfrm>
              <a:off x="4667168" y="3124200"/>
              <a:ext cx="2667001" cy="3200401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7" name="Shape 37"/>
            <p:cNvSpPr/>
            <p:nvPr/>
          </p:nvSpPr>
          <p:spPr>
            <a:xfrm>
              <a:off x="4667168" y="914400"/>
              <a:ext cx="2667000" cy="2209800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8" name="Shape 38"/>
            <p:cNvSpPr/>
            <p:nvPr/>
          </p:nvSpPr>
          <p:spPr>
            <a:xfrm>
              <a:off x="5962568" y="3124200"/>
              <a:ext cx="1589" cy="320040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" name="Shape 39"/>
            <p:cNvSpPr/>
            <p:nvPr/>
          </p:nvSpPr>
          <p:spPr>
            <a:xfrm>
              <a:off x="4667168" y="4724400"/>
              <a:ext cx="2667001" cy="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" name="Shape 40"/>
            <p:cNvSpPr/>
            <p:nvPr/>
          </p:nvSpPr>
          <p:spPr>
            <a:xfrm>
              <a:off x="5048168" y="1828799"/>
              <a:ext cx="1981201" cy="10179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3200"/>
              </a:pPr>
              <a:r>
                <a:t>5%</a:t>
              </a:r>
            </a:p>
            <a:p>
              <a:pPr algn="ctr">
                <a:defRPr sz="3200"/>
              </a:pPr>
              <a:r>
                <a:t>Royalties</a:t>
              </a:r>
            </a:p>
          </p:txBody>
        </p:sp>
        <p:sp>
          <p:nvSpPr>
            <p:cNvPr id="41" name="Shape 41"/>
            <p:cNvSpPr/>
            <p:nvPr/>
          </p:nvSpPr>
          <p:spPr>
            <a:xfrm>
              <a:off x="4625893" y="5029200"/>
              <a:ext cx="1412876" cy="5419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Personal Use</a:t>
              </a:r>
            </a:p>
            <a:p>
              <a:pPr algn="ctr">
                <a:defRPr b="1" sz="1600"/>
              </a:pPr>
              <a:r>
                <a:t>…… VP</a:t>
              </a:r>
            </a:p>
          </p:txBody>
        </p:sp>
        <p:sp>
          <p:nvSpPr>
            <p:cNvPr id="42" name="Shape 42"/>
            <p:cNvSpPr/>
            <p:nvPr/>
          </p:nvSpPr>
          <p:spPr>
            <a:xfrm>
              <a:off x="5997493" y="5041900"/>
              <a:ext cx="1295401" cy="770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New Customers …… VP</a:t>
              </a:r>
            </a:p>
          </p:txBody>
        </p:sp>
        <p:sp>
          <p:nvSpPr>
            <p:cNvPr id="43" name="Shape 43"/>
            <p:cNvSpPr/>
            <p:nvPr/>
          </p:nvSpPr>
          <p:spPr>
            <a:xfrm>
              <a:off x="4667168" y="3427413"/>
              <a:ext cx="1371601" cy="770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Repeat Customers</a:t>
              </a:r>
            </a:p>
            <a:p>
              <a:pPr algn="ctr">
                <a:defRPr b="1" sz="1600"/>
              </a:pPr>
              <a:r>
                <a:t>…… VP</a:t>
              </a:r>
            </a:p>
          </p:txBody>
        </p:sp>
        <p:sp>
          <p:nvSpPr>
            <p:cNvPr id="44" name="Shape 44"/>
            <p:cNvSpPr/>
            <p:nvPr/>
          </p:nvSpPr>
          <p:spPr>
            <a:xfrm>
              <a:off x="5921293" y="3257550"/>
              <a:ext cx="1447801" cy="12277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b="1" sz="1600"/>
              </a:lvl1pPr>
            </a:lstStyle>
            <a:p>
              <a:pPr/>
              <a:r>
                <a:t>New Distributors &amp; Wholesale Distributors ……VP</a:t>
              </a:r>
            </a:p>
          </p:txBody>
        </p:sp>
        <p:sp>
          <p:nvSpPr>
            <p:cNvPr id="45" name="Shape 45"/>
            <p:cNvSpPr/>
            <p:nvPr/>
          </p:nvSpPr>
          <p:spPr>
            <a:xfrm>
              <a:off x="7334168" y="4876800"/>
              <a:ext cx="1219201" cy="1447800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46" name="Shape 46"/>
            <p:cNvSpPr/>
            <p:nvPr/>
          </p:nvSpPr>
          <p:spPr>
            <a:xfrm>
              <a:off x="7334168" y="3810000"/>
              <a:ext cx="1219201" cy="1066800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47" name="Shape 47"/>
            <p:cNvSpPr/>
            <p:nvPr/>
          </p:nvSpPr>
          <p:spPr>
            <a:xfrm>
              <a:off x="7442118" y="4495800"/>
              <a:ext cx="955586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/>
              <a:r>
                <a:t>Sponsor</a:t>
              </a:r>
            </a:p>
          </p:txBody>
        </p:sp>
        <p:sp>
          <p:nvSpPr>
            <p:cNvPr id="48" name="Shape 48"/>
            <p:cNvSpPr/>
            <p:nvPr/>
          </p:nvSpPr>
          <p:spPr>
            <a:xfrm>
              <a:off x="7257968" y="4984750"/>
              <a:ext cx="1387476" cy="7976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200"/>
              </a:pPr>
              <a:r>
                <a:t>…… – …… VP</a:t>
              </a:r>
            </a:p>
            <a:p>
              <a:pPr algn="ctr">
                <a:defRPr b="1" sz="1200"/>
              </a:pPr>
              <a:r>
                <a:t>Extra volume not </a:t>
              </a:r>
            </a:p>
            <a:p>
              <a:pPr algn="ctr">
                <a:defRPr b="1" sz="1200"/>
              </a:pPr>
              <a:r>
                <a:t>Counted towards</a:t>
              </a:r>
            </a:p>
            <a:p>
              <a:pPr algn="ctr">
                <a:defRPr b="1" sz="1200"/>
              </a:pPr>
              <a:r>
                <a:t>2500 VP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3"/>
          <p:cNvGrpSpPr/>
          <p:nvPr/>
        </p:nvGrpSpPr>
        <p:grpSpPr>
          <a:xfrm>
            <a:off x="152399" y="228599"/>
            <a:ext cx="8991602" cy="6400801"/>
            <a:chOff x="88818" y="0"/>
            <a:chExt cx="8991600" cy="6400800"/>
          </a:xfrm>
        </p:grpSpPr>
        <p:sp>
          <p:nvSpPr>
            <p:cNvPr id="51" name="Shape 51"/>
            <p:cNvSpPr/>
            <p:nvPr/>
          </p:nvSpPr>
          <p:spPr>
            <a:xfrm>
              <a:off x="88818" y="0"/>
              <a:ext cx="3664407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/>
              <a:r>
                <a:t>Retail House = 2500 VP Per Month</a:t>
              </a:r>
            </a:p>
          </p:txBody>
        </p:sp>
        <p:sp>
          <p:nvSpPr>
            <p:cNvPr id="52" name="Shape 52"/>
            <p:cNvSpPr/>
            <p:nvPr/>
          </p:nvSpPr>
          <p:spPr>
            <a:xfrm>
              <a:off x="4127418" y="0"/>
              <a:ext cx="1600201" cy="38067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u="sng"/>
              </a:pPr>
              <a:r>
                <a:t>2 x 2 Plan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1</a:t>
              </a:r>
              <a:r>
                <a:rPr baseline="30000"/>
                <a:t>st</a:t>
              </a:r>
              <a:r>
                <a:t> Level = 2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2</a:t>
              </a:r>
              <a:r>
                <a:rPr baseline="30000"/>
                <a:t>nd</a:t>
              </a:r>
              <a:r>
                <a:t> Level = 4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3</a:t>
              </a:r>
              <a:r>
                <a:rPr baseline="30000"/>
                <a:t>rd</a:t>
              </a:r>
              <a:r>
                <a:t> Level = 8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Total = 14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14 Supervisors x 2500 VP = 35,000 Organisational Volume</a:t>
              </a:r>
            </a:p>
          </p:txBody>
        </p:sp>
        <p:sp>
          <p:nvSpPr>
            <p:cNvPr id="53" name="Shape 53"/>
            <p:cNvSpPr/>
            <p:nvPr/>
          </p:nvSpPr>
          <p:spPr>
            <a:xfrm>
              <a:off x="4127418" y="4419600"/>
              <a:ext cx="1676401" cy="15080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400"/>
              </a:pPr>
              <a:r>
                <a:t>You will be earning a minimum </a:t>
              </a:r>
            </a:p>
            <a:p>
              <a:pPr algn="ctr">
                <a:defRPr b="1" sz="1400"/>
              </a:pPr>
              <a:r>
                <a:t>From Royalties and Production</a:t>
              </a:r>
            </a:p>
            <a:p>
              <a:pPr algn="ctr">
                <a:defRPr b="1" sz="1400"/>
              </a:pPr>
              <a:r>
                <a:t>Bonus of $4,700 per month</a:t>
              </a:r>
            </a:p>
          </p:txBody>
        </p:sp>
        <p:sp>
          <p:nvSpPr>
            <p:cNvPr id="54" name="Shape 54"/>
            <p:cNvSpPr/>
            <p:nvPr/>
          </p:nvSpPr>
          <p:spPr>
            <a:xfrm flipH="1">
              <a:off x="5727618" y="76200"/>
              <a:ext cx="1" cy="63246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" name="Shape 55"/>
            <p:cNvSpPr/>
            <p:nvPr/>
          </p:nvSpPr>
          <p:spPr>
            <a:xfrm>
              <a:off x="206293" y="2895600"/>
              <a:ext cx="2667001" cy="3200400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56" name="Shape 56"/>
            <p:cNvSpPr/>
            <p:nvPr/>
          </p:nvSpPr>
          <p:spPr>
            <a:xfrm>
              <a:off x="206293" y="685800"/>
              <a:ext cx="2667001" cy="2209801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57" name="Shape 57"/>
            <p:cNvSpPr/>
            <p:nvPr/>
          </p:nvSpPr>
          <p:spPr>
            <a:xfrm>
              <a:off x="1501692" y="2895600"/>
              <a:ext cx="1590" cy="32004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" name="Shape 58"/>
            <p:cNvSpPr/>
            <p:nvPr/>
          </p:nvSpPr>
          <p:spPr>
            <a:xfrm>
              <a:off x="206293" y="4495800"/>
              <a:ext cx="26670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" name="Shape 59"/>
            <p:cNvSpPr/>
            <p:nvPr/>
          </p:nvSpPr>
          <p:spPr>
            <a:xfrm>
              <a:off x="587293" y="1600200"/>
              <a:ext cx="1981201" cy="1017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3200"/>
              </a:pPr>
              <a:r>
                <a:t>5%</a:t>
              </a:r>
            </a:p>
            <a:p>
              <a:pPr algn="ctr">
                <a:defRPr sz="3200"/>
              </a:pPr>
              <a:r>
                <a:t>Royalties</a:t>
              </a:r>
            </a:p>
          </p:txBody>
        </p:sp>
        <p:sp>
          <p:nvSpPr>
            <p:cNvPr id="60" name="Shape 60"/>
            <p:cNvSpPr/>
            <p:nvPr/>
          </p:nvSpPr>
          <p:spPr>
            <a:xfrm>
              <a:off x="165018" y="4800600"/>
              <a:ext cx="1412876" cy="8992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Personal Use</a:t>
              </a:r>
            </a:p>
            <a:p>
              <a:pPr algn="ctr">
                <a:defRPr b="1" sz="1600"/>
              </a:pPr>
              <a:r>
                <a:t>400 VP</a:t>
              </a:r>
            </a:p>
            <a:p>
              <a:pPr algn="ctr">
                <a:defRPr sz="1200"/>
              </a:pPr>
              <a:r>
                <a:t>(Use all the products)</a:t>
              </a:r>
            </a:p>
          </p:txBody>
        </p:sp>
        <p:sp>
          <p:nvSpPr>
            <p:cNvPr id="61" name="Shape 61"/>
            <p:cNvSpPr/>
            <p:nvPr/>
          </p:nvSpPr>
          <p:spPr>
            <a:xfrm>
              <a:off x="1425493" y="4813300"/>
              <a:ext cx="1447801" cy="11278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New Customers</a:t>
              </a:r>
            </a:p>
            <a:p>
              <a:pPr algn="ctr">
                <a:defRPr b="1" sz="1600"/>
              </a:pPr>
              <a:r>
                <a:t>800 VP</a:t>
              </a:r>
            </a:p>
            <a:p>
              <a:pPr algn="ctr">
                <a:defRPr sz="1200"/>
              </a:pPr>
              <a:r>
                <a:t>(2 new customers per week)</a:t>
              </a:r>
            </a:p>
          </p:txBody>
        </p:sp>
        <p:sp>
          <p:nvSpPr>
            <p:cNvPr id="62" name="Shape 62"/>
            <p:cNvSpPr/>
            <p:nvPr/>
          </p:nvSpPr>
          <p:spPr>
            <a:xfrm>
              <a:off x="206293" y="3124200"/>
              <a:ext cx="1371601" cy="14834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Repeat Customers</a:t>
              </a:r>
            </a:p>
            <a:p>
              <a:pPr algn="ctr">
                <a:defRPr b="1" sz="1600"/>
              </a:pPr>
              <a:r>
                <a:t>800 VP</a:t>
              </a:r>
            </a:p>
            <a:p>
              <a:pPr algn="ctr">
                <a:defRPr sz="1200"/>
              </a:pPr>
              <a:r>
                <a:t>(2 existing customers per week)</a:t>
              </a:r>
            </a:p>
          </p:txBody>
        </p:sp>
        <p:sp>
          <p:nvSpPr>
            <p:cNvPr id="63" name="Shape 63"/>
            <p:cNvSpPr/>
            <p:nvPr/>
          </p:nvSpPr>
          <p:spPr>
            <a:xfrm>
              <a:off x="1425493" y="3028950"/>
              <a:ext cx="1447801" cy="12277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600"/>
              </a:pPr>
              <a:r>
                <a:t>New Distributors &amp; Wholesale Distributors</a:t>
              </a:r>
            </a:p>
            <a:p>
              <a:pPr algn="ctr">
                <a:defRPr b="1" sz="1600"/>
              </a:pPr>
              <a:r>
                <a:t>500 VP</a:t>
              </a:r>
            </a:p>
          </p:txBody>
        </p:sp>
        <p:sp>
          <p:nvSpPr>
            <p:cNvPr id="64" name="Shape 64"/>
            <p:cNvSpPr/>
            <p:nvPr/>
          </p:nvSpPr>
          <p:spPr>
            <a:xfrm>
              <a:off x="2873293" y="4648200"/>
              <a:ext cx="1219201" cy="1447800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65" name="Shape 65"/>
            <p:cNvSpPr/>
            <p:nvPr/>
          </p:nvSpPr>
          <p:spPr>
            <a:xfrm>
              <a:off x="2873293" y="3581400"/>
              <a:ext cx="1219201" cy="1066800"/>
            </a:xfrm>
            <a:prstGeom prst="triangl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66" name="Shape 66"/>
            <p:cNvSpPr/>
            <p:nvPr/>
          </p:nvSpPr>
          <p:spPr>
            <a:xfrm>
              <a:off x="2981243" y="4267200"/>
              <a:ext cx="955586" cy="350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/>
              <a:r>
                <a:t>Sponsor</a:t>
              </a:r>
            </a:p>
          </p:txBody>
        </p:sp>
        <p:sp>
          <p:nvSpPr>
            <p:cNvPr id="67" name="Shape 67"/>
            <p:cNvSpPr/>
            <p:nvPr/>
          </p:nvSpPr>
          <p:spPr>
            <a:xfrm>
              <a:off x="2797093" y="4756150"/>
              <a:ext cx="1387476" cy="7976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200"/>
              </a:pPr>
              <a:r>
                <a:t>1000 – 4000 VP</a:t>
              </a:r>
            </a:p>
            <a:p>
              <a:pPr algn="ctr">
                <a:defRPr b="1" sz="1200"/>
              </a:pPr>
              <a:r>
                <a:t>Extra volume not </a:t>
              </a:r>
            </a:p>
            <a:p>
              <a:pPr algn="ctr">
                <a:defRPr b="1" sz="1200"/>
              </a:pPr>
              <a:r>
                <a:t>Counted towards</a:t>
              </a:r>
            </a:p>
            <a:p>
              <a:pPr algn="ctr">
                <a:defRPr b="1" sz="1200"/>
              </a:pPr>
              <a:r>
                <a:t>2500 VP</a:t>
              </a:r>
            </a:p>
          </p:txBody>
        </p:sp>
        <p:sp>
          <p:nvSpPr>
            <p:cNvPr id="68" name="Shape 68"/>
            <p:cNvSpPr/>
            <p:nvPr/>
          </p:nvSpPr>
          <p:spPr>
            <a:xfrm>
              <a:off x="5727618" y="0"/>
              <a:ext cx="1600201" cy="38702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u="sng"/>
              </a:pPr>
              <a:r>
                <a:t>3 x 3 Plan</a:t>
              </a:r>
            </a:p>
            <a:p>
              <a:pPr algn="ctr">
                <a:defRPr b="1"/>
              </a:pPr>
            </a:p>
            <a:p>
              <a:pPr algn="ctr">
                <a:defRPr b="1" sz="1400"/>
              </a:pPr>
              <a:r>
                <a:t>1</a:t>
              </a:r>
              <a:r>
                <a:rPr baseline="30000"/>
                <a:t>st</a:t>
              </a:r>
              <a:r>
                <a:t> Level = 3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2</a:t>
              </a:r>
              <a:r>
                <a:rPr baseline="30000"/>
                <a:t>nd</a:t>
              </a:r>
              <a:r>
                <a:t> Level = 9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3</a:t>
              </a:r>
              <a:r>
                <a:rPr baseline="30000"/>
                <a:t>rd</a:t>
              </a:r>
              <a:r>
                <a:t> Level = 27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Total = 39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39 Supervisors x 2500 VP = 97,500 Organisational Volume</a:t>
              </a:r>
            </a:p>
          </p:txBody>
        </p:sp>
        <p:sp>
          <p:nvSpPr>
            <p:cNvPr id="69" name="Shape 69"/>
            <p:cNvSpPr/>
            <p:nvPr/>
          </p:nvSpPr>
          <p:spPr>
            <a:xfrm>
              <a:off x="5727618" y="4419600"/>
              <a:ext cx="1676401" cy="15080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400"/>
              </a:pPr>
              <a:r>
                <a:t>You will be earning a minimum </a:t>
              </a:r>
            </a:p>
            <a:p>
              <a:pPr algn="ctr">
                <a:defRPr b="1" sz="1400"/>
              </a:pPr>
              <a:r>
                <a:t>From Royalties and Production</a:t>
              </a:r>
            </a:p>
            <a:p>
              <a:pPr algn="ctr">
                <a:defRPr b="1" sz="1400"/>
              </a:pPr>
              <a:r>
                <a:t>Bonus of $27,500 per month</a:t>
              </a:r>
            </a:p>
          </p:txBody>
        </p:sp>
        <p:sp>
          <p:nvSpPr>
            <p:cNvPr id="70" name="Shape 70"/>
            <p:cNvSpPr/>
            <p:nvPr/>
          </p:nvSpPr>
          <p:spPr>
            <a:xfrm>
              <a:off x="7327818" y="0"/>
              <a:ext cx="1752601" cy="40734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u="sng"/>
              </a:pPr>
              <a:r>
                <a:t>5 x 5 Plan</a:t>
              </a:r>
            </a:p>
            <a:p>
              <a:pPr algn="ctr">
                <a:defRPr b="1" u="sng"/>
              </a:pPr>
            </a:p>
            <a:p>
              <a:pPr algn="ctr">
                <a:defRPr b="1" sz="1400"/>
              </a:pPr>
              <a:r>
                <a:t>1</a:t>
              </a:r>
              <a:r>
                <a:rPr baseline="30000"/>
                <a:t>st</a:t>
              </a:r>
              <a:r>
                <a:t> Level = 5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2</a:t>
              </a:r>
              <a:r>
                <a:rPr baseline="30000"/>
                <a:t>nd</a:t>
              </a:r>
              <a:r>
                <a:t> Level = 25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3</a:t>
              </a:r>
              <a:r>
                <a:rPr baseline="30000"/>
                <a:t>rd</a:t>
              </a:r>
              <a:r>
                <a:t> Level = 125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Total = 155 Supervisors</a:t>
              </a:r>
            </a:p>
            <a:p>
              <a:pPr algn="ctr">
                <a:defRPr b="1" sz="1400"/>
              </a:pPr>
            </a:p>
            <a:p>
              <a:pPr algn="ctr">
                <a:defRPr b="1" sz="1400"/>
              </a:pPr>
              <a:r>
                <a:t>155 Supervisors x 2500 VP = </a:t>
              </a:r>
            </a:p>
            <a:p>
              <a:pPr algn="ctr">
                <a:defRPr b="1" sz="1400"/>
              </a:pPr>
              <a:r>
                <a:t>387,500 Organisational Volume</a:t>
              </a:r>
            </a:p>
          </p:txBody>
        </p:sp>
        <p:sp>
          <p:nvSpPr>
            <p:cNvPr id="71" name="Shape 71"/>
            <p:cNvSpPr/>
            <p:nvPr/>
          </p:nvSpPr>
          <p:spPr>
            <a:xfrm>
              <a:off x="7327818" y="4419600"/>
              <a:ext cx="1676401" cy="15080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b="1" sz="1400"/>
              </a:pPr>
              <a:r>
                <a:t>You will be earning a minimum </a:t>
              </a:r>
            </a:p>
            <a:p>
              <a:pPr algn="ctr">
                <a:defRPr b="1" sz="1400"/>
              </a:pPr>
              <a:r>
                <a:t>From Royalties and Production</a:t>
              </a:r>
            </a:p>
            <a:p>
              <a:pPr algn="ctr">
                <a:defRPr b="1" sz="1400"/>
              </a:pPr>
              <a:r>
                <a:t>Bonus of $75,000 per month</a:t>
              </a:r>
            </a:p>
          </p:txBody>
        </p:sp>
        <p:sp>
          <p:nvSpPr>
            <p:cNvPr id="72" name="Shape 72"/>
            <p:cNvSpPr/>
            <p:nvPr/>
          </p:nvSpPr>
          <p:spPr>
            <a:xfrm flipH="1">
              <a:off x="7327818" y="76200"/>
              <a:ext cx="1" cy="63246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